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6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-63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88682-D67A-41F7-9B15-DCF049AE5DDE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6C39E-9CA4-45EE-9C76-3BE7296DC1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6C39E-9CA4-45EE-9C76-3BE7296DC126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052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6667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5123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845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3704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6082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232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9514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737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8692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1222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036E-3558-43F7-AA8A-88C9757DEEFF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827B9-C81E-4DE0-B77A-0367FC83B1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06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term-10science" TargetMode="External"/><Relationship Id="rId7" Type="http://schemas.openxmlformats.org/officeDocument/2006/relationships/hyperlink" Target="https://nroer.gov.in/55ab34ff81fccb4f1d806025/file/5886e852472d4a1fef80f9cd" TargetMode="External"/><Relationship Id="rId2" Type="http://schemas.openxmlformats.org/officeDocument/2006/relationships/hyperlink" Target="https://diksha.gov.in/play/collection/do_31289123241963520013913?contentType=Text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roer.gov.in/55ab34ff81fccb4f1d806025/page/58870b46472d4a1fef810919" TargetMode="External"/><Relationship Id="rId5" Type="http://schemas.openxmlformats.org/officeDocument/2006/relationships/hyperlink" Target="https://nroer.gov.in/55ab34ff81fccb4f1d806025/file/56cd6fbb81fccb54223d832f" TargetMode="External"/><Relationship Id="rId4" Type="http://schemas.openxmlformats.org/officeDocument/2006/relationships/hyperlink" Target="https://www.khanacademy.org/science/in-in-class-10-chemistry-india/x87dd2847d57ee419:in-in-acids-bases-and-sal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/>
        </p:nvSpPr>
        <p:spPr bwMode="auto">
          <a:xfrm>
            <a:off x="1981200" y="1903205"/>
            <a:ext cx="8229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n-IN" b="1" dirty="0" smtClean="0">
                <a:solidFill>
                  <a:srgbClr val="FFFF00"/>
                </a:solidFill>
              </a:rPr>
              <a:t>CLASS X SCIENCE</a:t>
            </a:r>
          </a:p>
          <a:p>
            <a:pPr marL="0" indent="0" algn="ctr">
              <a:buFont typeface="Wingdings" pitchFamily="2" charset="2"/>
              <a:buNone/>
              <a:defRPr/>
            </a:pPr>
            <a:r>
              <a:rPr lang="en-IN" b="1" dirty="0" smtClean="0">
                <a:solidFill>
                  <a:schemeClr val="bg1"/>
                </a:solidFill>
              </a:rPr>
              <a:t>ACIDS BASES AND SALTS (CHAPTER-2)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444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 of metallic oxide with acids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795" y="1356852"/>
            <a:ext cx="10254164" cy="4811936"/>
          </a:xfrm>
        </p:spPr>
        <p:txBody>
          <a:bodyPr>
            <a:normAutofit/>
          </a:bodyPr>
          <a:lstStyle/>
          <a:p>
            <a:r>
              <a:rPr lang="en-US" dirty="0" smtClean="0"/>
              <a:t>Why do we use tamarind, lemon </a:t>
            </a:r>
            <a:r>
              <a:rPr lang="en-US" dirty="0" err="1" smtClean="0"/>
              <a:t>etc</a:t>
            </a:r>
            <a:r>
              <a:rPr lang="en-US" dirty="0" smtClean="0"/>
              <a:t> to clean metal vessels?</a:t>
            </a:r>
          </a:p>
          <a:p>
            <a:r>
              <a:rPr lang="en-US" dirty="0" smtClean="0"/>
              <a:t>The coating over the metal vessels (metal oxide) reacts with acid and get dissolved forming salt and water</a:t>
            </a:r>
          </a:p>
          <a:p>
            <a:r>
              <a:rPr lang="en-US" dirty="0" smtClean="0"/>
              <a:t>METAL OXIDE + ACID --------</a:t>
            </a:r>
            <a:r>
              <a:rPr lang="en-US" dirty="0" smtClean="0">
                <a:sym typeface="Wingdings" panose="05000000000000000000" pitchFamily="2" charset="2"/>
              </a:rPr>
              <a:t> SALT + WATER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This is similar to reaction of a base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So </a:t>
            </a: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metal oxides are BASIC</a:t>
            </a:r>
            <a:r>
              <a:rPr lang="en-US" dirty="0" smtClean="0">
                <a:sym typeface="Wingdings" panose="05000000000000000000" pitchFamily="2" charset="2"/>
              </a:rPr>
              <a:t> in nature.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56394" y="3616657"/>
            <a:ext cx="4121624" cy="2893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008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Reaction of non metallic oxides with base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 metal oxide react with base to form salt and water just like acids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(OH)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 (</a:t>
            </a:r>
            <a:r>
              <a:rPr lang="en-US" baseline="-250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aq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+ 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 (g)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-------------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CaCO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 (s)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 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(l)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base          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metaloxide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salt        water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his reaction shows that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metallic oxides are ACIDIC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 nature.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095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9" y="365125"/>
            <a:ext cx="11450471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all acids  have in common?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acids produce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 ion (H</a:t>
            </a:r>
            <a:r>
              <a:rPr lang="en-US" baseline="30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hydronium ion(H</a:t>
            </a:r>
            <a:r>
              <a:rPr lang="en-US" baseline="-25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baseline="30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the presence of water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HCl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+H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 --------------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Cl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+/H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 responsible for the electrical conductivity of acidic solutions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 substances do not form H+ ions in aqueous solution even though element hydrogen is present in the compound. They are not acids. Example glucose, alcohol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778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have all bases in common?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bases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produce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hydroxide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(OH</a:t>
            </a:r>
            <a:r>
              <a:rPr lang="en-US" sz="3200" baseline="30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hydroxyl ion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presence of water</a:t>
            </a:r>
          </a:p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NaOH</a:t>
            </a:r>
            <a:r>
              <a:rPr lang="en-US" sz="32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aq</a:t>
            </a:r>
            <a:r>
              <a:rPr lang="en-US" sz="32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--------------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OH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aq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aq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32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aq</a:t>
            </a:r>
            <a:r>
              <a:rPr lang="en-US" sz="32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------------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2OH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aq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+Ca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2+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aq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Hydroxide ion 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is responsible for the electrical conductivity of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="" xmlns:p14="http://schemas.microsoft.com/office/powerpoint/2010/main" val="349794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Dilution of acids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013"/>
            <a:ext cx="10515600" cy="477095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Acid must be slowly added to water,  Since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dilution is exothermic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 it may cause burns due to acid splash and can cause breakage of glass containers.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Mixing an acid or base with water decreases the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concentration of ions per unit volume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073" y="4237919"/>
            <a:ext cx="2705100" cy="247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7338" y="3649485"/>
            <a:ext cx="4294296" cy="29696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8416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pH scale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scale for measuring hydrogen ion concentration in a solution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l="5737" t="8183" r="5793"/>
          <a:stretch/>
        </p:blipFill>
        <p:spPr>
          <a:xfrm>
            <a:off x="838200" y="2552130"/>
            <a:ext cx="10515600" cy="40229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4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Importance of pH in everyday life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719"/>
            <a:ext cx="10515600" cy="4771244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Our body pH is 7.0 to 7.8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When rain water has pH less than 5.6 it is acid rain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Plants need a specific pH for the growth. So we need to check the soil pH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7857" y="3302762"/>
            <a:ext cx="3889612" cy="3391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26952" t="10767"/>
          <a:stretch/>
        </p:blipFill>
        <p:spPr>
          <a:xfrm>
            <a:off x="6387154" y="3302762"/>
            <a:ext cx="3792016" cy="3391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914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8490"/>
            <a:ext cx="10515600" cy="580847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Our stomach produces hydrochloric acid. Too much of acid causes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indigestion, pain and irritation.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get rid of the acidity bases called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ANTACIDS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are used.eg:-milk of magnesia.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6406" y="2896608"/>
            <a:ext cx="4831306" cy="35587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4255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615"/>
            <a:ext cx="10515600" cy="565834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Tooth enamel (calcium phosphate) gets corroded by acids produced by bacteria which acts on food particles remaining in our mouth.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prevent this we use tooth pastes which are basic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Bees and ants inject acid when they sting. So a mild base on the stung area gives relief. You can use soap / tooth paste/ baking soda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73" y="3542350"/>
            <a:ext cx="4949879" cy="2877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5266" y="3140983"/>
            <a:ext cx="5505733" cy="32788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587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Some naturally occurring acids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296537"/>
            <a:ext cx="10515599" cy="48040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37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06078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INTRODUCTION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ACIDS are 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- Sour in taste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-Changes the blue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of blue litmus to red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- Common examples are citric acid, lactic acid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BASES are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- bitter in taste &amp; soapy to touch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- Changes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colour of red litmus to blue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- Common examples are washing soda, baking soda</a:t>
            </a:r>
          </a:p>
          <a:p>
            <a:pPr marL="0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354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pH of salts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6987" cy="435133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salt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 formed by the reaction between an acid and a base.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pH of salts depends on the strength of original acid and base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3430779"/>
            <a:ext cx="9820701" cy="28811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89583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Chemicals from common salt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Common salt( Sodium chloride) is an important raw material for substances like sodium hydroxide, bleaching powder, baking soda, washing soda and many more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3098041"/>
            <a:ext cx="2954740" cy="3078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2051" y="3057645"/>
            <a:ext cx="5320068" cy="38083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614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7172" y="-205976"/>
            <a:ext cx="10515600" cy="137842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odium hydroxide (</a:t>
            </a:r>
            <a:r>
              <a:rPr lang="en-US" dirty="0" err="1" smtClean="0">
                <a:solidFill>
                  <a:srgbClr val="FF0000"/>
                </a:solidFill>
              </a:rPr>
              <a:t>NaOH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46" y="818866"/>
            <a:ext cx="11559654" cy="535809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When electricity is passed through brine(aq solution of sodium chloride), chlorine is formed at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anode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hydrogen at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cathode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NaOH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formed near cathode. This process is known as </a:t>
            </a:r>
            <a:r>
              <a:rPr 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CHLOR-ALKALI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process.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2NaCl +2H</a:t>
            </a:r>
            <a:r>
              <a:rPr lang="en-US" sz="2400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O----------------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2NaOH + H</a:t>
            </a:r>
            <a:r>
              <a:rPr lang="en-US" sz="2400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+Cl</a:t>
            </a:r>
            <a:r>
              <a:rPr lang="en-US" sz="2400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4210" y="2552131"/>
            <a:ext cx="9193828" cy="4372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222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376" y="365125"/>
            <a:ext cx="1164154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Bleaching powder- calcium oxy chloride- CaOCl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formed by the action of chlorine on dry slaked lime</a:t>
            </a:r>
          </a:p>
          <a:p>
            <a:r>
              <a:rPr lang="en-US" dirty="0" err="1" smtClean="0"/>
              <a:t>Ca</a:t>
            </a:r>
            <a:r>
              <a:rPr lang="en-US" dirty="0" smtClean="0"/>
              <a:t>(OH)</a:t>
            </a:r>
            <a:r>
              <a:rPr lang="en-US" baseline="-25000" dirty="0">
                <a:sym typeface="Wingdings" panose="05000000000000000000" pitchFamily="2" charset="2"/>
              </a:rPr>
              <a:t> 2</a:t>
            </a:r>
            <a:r>
              <a:rPr lang="en-US" dirty="0" smtClean="0"/>
              <a:t> + Cl</a:t>
            </a:r>
            <a:r>
              <a:rPr lang="en-US" baseline="-25000" dirty="0" smtClean="0">
                <a:sym typeface="Wingdings" panose="05000000000000000000" pitchFamily="2" charset="2"/>
              </a:rPr>
              <a:t>2</a:t>
            </a:r>
            <a:r>
              <a:rPr lang="en-US" dirty="0" smtClean="0"/>
              <a:t>--------------</a:t>
            </a:r>
            <a:r>
              <a:rPr lang="en-US" dirty="0" smtClean="0">
                <a:sym typeface="Wingdings" panose="05000000000000000000" pitchFamily="2" charset="2"/>
              </a:rPr>
              <a:t> CaOCl</a:t>
            </a:r>
            <a:r>
              <a:rPr lang="en-US" baseline="-25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 + H</a:t>
            </a:r>
            <a:r>
              <a:rPr lang="en-US" baseline="-25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O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Uses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For bleaching cotton, linen, wood pulp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As an oxidizing agent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For disinfecting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756" y="3125337"/>
            <a:ext cx="5256160" cy="34932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0012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Baking soda- sodium bicarbonate- NaHCO</a:t>
            </a:r>
            <a:r>
              <a:rPr lang="en-US" baseline="-25000" dirty="0" smtClean="0">
                <a:solidFill>
                  <a:srgbClr val="FF0000"/>
                </a:solidFill>
              </a:rPr>
              <a:t>3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19" y="1366684"/>
            <a:ext cx="10862481" cy="481027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Preparation 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+H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 +NH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+CO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----------------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NH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Cl + NaHCO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</a:p>
          <a:p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 heating it produces large amount of carbon dioxide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2NaHCO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---------------------- Na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 +CO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Uses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making baking powder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(a mixture of baking soda + edible acid like tartaric acid) 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0548" y="4339990"/>
            <a:ext cx="4767618" cy="26817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96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Uses of baking soda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Cake becomes soft and spongy because baking powder when mixed in water or heated the following reaction takes place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NaHCO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----------------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 + sodium salt of acid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 an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antacid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against acidity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fire extinguishers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55391" y="3207224"/>
            <a:ext cx="4557217" cy="35311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015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1579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Washing soda- Sodium carbonate </a:t>
            </a:r>
            <a:r>
              <a:rPr lang="en-US" dirty="0" err="1" smtClean="0">
                <a:solidFill>
                  <a:srgbClr val="FF0000"/>
                </a:solidFill>
              </a:rPr>
              <a:t>deca</a:t>
            </a:r>
            <a:r>
              <a:rPr lang="en-US" dirty="0" smtClean="0">
                <a:solidFill>
                  <a:srgbClr val="FF0000"/>
                </a:solidFill>
              </a:rPr>
              <a:t> hydrate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               Na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CO</a:t>
            </a:r>
            <a:r>
              <a:rPr lang="en-US" baseline="-25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10 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Preparation 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Recrystallisation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of sodium carbonate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+10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 -------------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Na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10H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 the manufacture of glass, cement, soap, borax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Cleaning agent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removing permanent hardness of water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439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Are the crystals of salts really dry?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65" y="1825625"/>
            <a:ext cx="11029335" cy="4351338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of crystallization is fixed number of water molecules chemically attached to each formula unit of a salt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Blue Copper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sulphate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crystals (CuSO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O)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eems to be dry contain water of crystallization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 heating, water is removed and it turns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White.(CuSO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t="13024" b="5477"/>
          <a:stretch/>
        </p:blipFill>
        <p:spPr>
          <a:xfrm>
            <a:off x="7929348" y="3016155"/>
            <a:ext cx="4050261" cy="34392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8639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Plaster of Paris- Calcium </a:t>
            </a:r>
            <a:r>
              <a:rPr lang="en-US" dirty="0" err="1" smtClean="0">
                <a:solidFill>
                  <a:srgbClr val="FF0000"/>
                </a:solidFill>
              </a:rPr>
              <a:t>sulphate</a:t>
            </a:r>
            <a:r>
              <a:rPr lang="en-US" dirty="0" smtClean="0">
                <a:solidFill>
                  <a:srgbClr val="FF0000"/>
                </a:solidFill>
              </a:rPr>
              <a:t> hemihydrate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-             CaSO</a:t>
            </a:r>
            <a:r>
              <a:rPr lang="en-US" baseline="-25000" dirty="0" smtClean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1/2H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O or (CaSO</a:t>
            </a:r>
            <a:r>
              <a:rPr lang="en-US" baseline="-25000" dirty="0" smtClean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 mixing with water Plaster of Paris becomes hard solid mass of gypsum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1/2H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 +3/2H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O-------------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CaSO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 (gypsum)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One molecule of water is shared by 2 water molecules in  POP</a:t>
            </a:r>
          </a:p>
          <a:p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 making toys, decoration materials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 making surface smooth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immobilizing broken bone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8954" y="4018546"/>
            <a:ext cx="2333045" cy="2696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12521" r="12350"/>
          <a:stretch/>
        </p:blipFill>
        <p:spPr>
          <a:xfrm>
            <a:off x="6619165" y="4018546"/>
            <a:ext cx="2988861" cy="28395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396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IMPORTANT LINKS FOR RESOURCE MATERIALS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IN" u="sng" dirty="0">
                <a:hlinkClick r:id="rId2"/>
              </a:rPr>
              <a:t>https://diksha.gov.in/play/collection/do_31289123241963520013913?contentType=TextBook</a:t>
            </a:r>
            <a:endParaRPr lang="en-IN" dirty="0"/>
          </a:p>
          <a:p>
            <a:pPr lvl="0"/>
            <a:r>
              <a:rPr lang="en-IN" u="sng" dirty="0">
                <a:hlinkClick r:id="rId3"/>
              </a:rPr>
              <a:t>https://bit.ly/term-10science</a:t>
            </a:r>
            <a:endParaRPr lang="en-IN" dirty="0"/>
          </a:p>
          <a:p>
            <a:r>
              <a:rPr lang="en-IN" u="sng" dirty="0">
                <a:hlinkClick r:id="rId4"/>
              </a:rPr>
              <a:t>https://</a:t>
            </a:r>
            <a:r>
              <a:rPr lang="en-IN" u="sng" dirty="0" smtClean="0">
                <a:hlinkClick r:id="rId4"/>
              </a:rPr>
              <a:t>www.khanacademy.org/science/in-in-class-10-chemistry-india/x87dd2847d57ee419:in-in-acids-bases-and-salts</a:t>
            </a:r>
            <a:endParaRPr lang="en-IN" u="sng" dirty="0" smtClean="0"/>
          </a:p>
          <a:p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nroer.gov.in/55ab34ff81fccb4f1d806025/file/56cd6fbb81fccb54223d832f</a:t>
            </a:r>
            <a:endParaRPr lang="en-IN" dirty="0" smtClean="0"/>
          </a:p>
          <a:p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nroer.gov.in/55ab34ff81fccb4f1d806025/page/58870b46472d4a1fef810919</a:t>
            </a:r>
            <a:endParaRPr lang="en-IN" dirty="0" smtClean="0"/>
          </a:p>
          <a:p>
            <a:r>
              <a:rPr lang="en-IN" dirty="0">
                <a:hlinkClick r:id="rId7"/>
              </a:rPr>
              <a:t>https://</a:t>
            </a:r>
            <a:r>
              <a:rPr lang="en-IN" dirty="0" smtClean="0">
                <a:hlinkClick r:id="rId7"/>
              </a:rPr>
              <a:t>nroer.gov.in/55ab34ff81fccb4f1d806025/file/5886e852472d4a1fef80f9cd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55815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INDICATORS AND THEIR COLOUR CHANGES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85418960"/>
              </p:ext>
            </p:extLst>
          </p:nvPr>
        </p:nvGraphicFramePr>
        <p:xfrm>
          <a:off x="838200" y="1825625"/>
          <a:ext cx="10515600" cy="235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8353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SOLUTIONS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LITMUS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PHENOPHTHALEIN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METHYL ORANGE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3530">
                <a:tc>
                  <a:txBody>
                    <a:bodyPr/>
                    <a:lstStyle/>
                    <a:p>
                      <a:r>
                        <a:rPr lang="en-US" dirty="0" smtClean="0"/>
                        <a:t>ACID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 TO 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COLOURLESS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3530">
                <a:tc>
                  <a:txBody>
                    <a:bodyPr/>
                    <a:lstStyle/>
                    <a:p>
                      <a:r>
                        <a:rPr lang="en-US" dirty="0" smtClean="0"/>
                        <a:t>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 TO 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67582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olfactory indicators. Give example</a:t>
            </a:r>
          </a:p>
          <a:p>
            <a:r>
              <a:rPr lang="en-US" dirty="0" smtClean="0"/>
              <a:t>What is neutralization reaction?</a:t>
            </a:r>
          </a:p>
          <a:p>
            <a:r>
              <a:rPr lang="en-US" dirty="0" smtClean="0"/>
              <a:t>Why do acids not show acidic behavior in the absence of water?</a:t>
            </a:r>
          </a:p>
          <a:p>
            <a:r>
              <a:rPr lang="en-US" dirty="0" smtClean="0"/>
              <a:t>Why does distilled water not conduct electricity where as rain water does?</a:t>
            </a:r>
          </a:p>
          <a:p>
            <a:r>
              <a:rPr lang="en-US" dirty="0" smtClean="0"/>
              <a:t>What do you mean by water of crystallization?</a:t>
            </a:r>
          </a:p>
          <a:p>
            <a:r>
              <a:rPr lang="en-US" dirty="0" smtClean="0"/>
              <a:t>Write the equation of “</a:t>
            </a:r>
            <a:r>
              <a:rPr lang="en-US" dirty="0" err="1" smtClean="0"/>
              <a:t>chlor</a:t>
            </a:r>
            <a:r>
              <a:rPr lang="en-US" dirty="0" smtClean="0"/>
              <a:t> alkali “ process.</a:t>
            </a:r>
          </a:p>
          <a:p>
            <a:r>
              <a:rPr lang="en-US" dirty="0" smtClean="0"/>
              <a:t>What happens when a solution of sodium bicarbonate </a:t>
            </a:r>
            <a:r>
              <a:rPr lang="en-US" smtClean="0"/>
              <a:t>is heated?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7647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600" dirty="0" smtClean="0">
                <a:solidFill>
                  <a:srgbClr val="7030A0"/>
                </a:solidFill>
              </a:rPr>
              <a:t>Thank you</a:t>
            </a:r>
            <a:endParaRPr lang="en-US" sz="1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134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OLFACTORY INDICATORS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Substances whose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odour</a:t>
            </a:r>
            <a:r>
              <a:rPr lang="en-US" dirty="0" smtClean="0"/>
              <a:t> (smell) changes in acidic or basic media are called olfactory indicators. The common olfactory indicators are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onion                               cloves                               vanilla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 descr="Punjab Agricultural University develops low-cost technologies to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njab Agricultural University develops low-cost technologies to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Punjab Agricultural University develops low-cost technologies to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Punjab Agricultural University develops low-cost technologies to ..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Organic Red Onion, One Large: Amazon.com: Grocery &amp; Gourmet Foo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9975" y="3479825"/>
            <a:ext cx="2867025" cy="1590675"/>
          </a:xfrm>
          <a:prstGeom prst="rect">
            <a:avLst/>
          </a:prstGeom>
        </p:spPr>
      </p:pic>
      <p:sp>
        <p:nvSpPr>
          <p:cNvPr id="12" name="AutoShape 12" descr="Tridge Market Update] Tight Stocks of Quality Cloves Lead to a ...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1595" y="3467314"/>
            <a:ext cx="2619375" cy="1743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3177" y="347654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5325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do acids and bases react with metals? </a:t>
            </a:r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Acids react with metals to form salt and hydrogen gas</a:t>
            </a:r>
          </a:p>
          <a:p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 + METAL--------------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SALT + HYDROGEN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:- Zn + 2HCl--------------- ZnCl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Fe +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----------- FeSO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Bases also react with metal to form hydrogen</a:t>
            </a:r>
          </a:p>
          <a:p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+ METAL--------------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SALT + HYDROGEN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:- 2NaOH +Zn ------------- Na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ZnO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+H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252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Hydrogen gas burns with a pop sound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61515" y="2360429"/>
            <a:ext cx="9650436" cy="42373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2875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-144463"/>
            <a:ext cx="11818375" cy="18351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 do metal carbonates &amp; bicarbonates react with acids? 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386348"/>
            <a:ext cx="11908605" cy="479061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 carbonates/Bicarbonates + Acid -----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Salt +Water+ Carbon dioxide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+ 2HCl---------------- 2NaCl +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  + 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NaHCO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HCl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-----------------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NaCl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  + CO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Which gas is produced by the action of dilute hydrochloric acid o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70997" y="384866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665" y="3384645"/>
            <a:ext cx="8947051" cy="30980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214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of carbon dioxide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Carbon dioxide turns lime water milky due to the formation of </a:t>
            </a:r>
            <a:r>
              <a:rPr lang="en-US" sz="3200" dirty="0" smtClean="0">
                <a:solidFill>
                  <a:srgbClr val="00B050"/>
                </a:solidFill>
              </a:rPr>
              <a:t>calcium carbonate</a:t>
            </a:r>
          </a:p>
          <a:p>
            <a:r>
              <a:rPr lang="en-US" sz="3200" dirty="0" err="1" smtClean="0"/>
              <a:t>Ca</a:t>
            </a:r>
            <a:r>
              <a:rPr lang="en-US" sz="3200" dirty="0" smtClean="0"/>
              <a:t>(OH)</a:t>
            </a:r>
            <a:r>
              <a:rPr lang="en-US" sz="3200" baseline="-25000" dirty="0" smtClean="0">
                <a:sym typeface="Wingdings" panose="05000000000000000000" pitchFamily="2" charset="2"/>
              </a:rPr>
              <a:t>2 (</a:t>
            </a:r>
            <a:r>
              <a:rPr lang="en-US" sz="3200" baseline="-25000" dirty="0" err="1" smtClean="0">
                <a:sym typeface="Wingdings" panose="05000000000000000000" pitchFamily="2" charset="2"/>
              </a:rPr>
              <a:t>aq</a:t>
            </a:r>
            <a:r>
              <a:rPr lang="en-US" sz="3200" baseline="-25000" dirty="0" smtClean="0">
                <a:sym typeface="Wingdings" panose="05000000000000000000" pitchFamily="2" charset="2"/>
              </a:rPr>
              <a:t>)</a:t>
            </a:r>
            <a:r>
              <a:rPr lang="en-US" sz="3200" dirty="0" smtClean="0"/>
              <a:t> + CO</a:t>
            </a:r>
            <a:r>
              <a:rPr lang="en-US" sz="3200" baseline="-25000" dirty="0" smtClean="0">
                <a:sym typeface="Wingdings" panose="05000000000000000000" pitchFamily="2" charset="2"/>
              </a:rPr>
              <a:t>2 (g)</a:t>
            </a:r>
            <a:r>
              <a:rPr lang="en-US" sz="3200" dirty="0" smtClean="0"/>
              <a:t> -------------</a:t>
            </a:r>
            <a:r>
              <a:rPr lang="en-US" sz="3200" dirty="0" smtClean="0">
                <a:sym typeface="Wingdings" panose="05000000000000000000" pitchFamily="2" charset="2"/>
              </a:rPr>
              <a:t> CaCO</a:t>
            </a:r>
            <a:r>
              <a:rPr lang="en-US" sz="3200" baseline="-25000" dirty="0" smtClean="0">
                <a:sym typeface="Wingdings" panose="05000000000000000000" pitchFamily="2" charset="2"/>
              </a:rPr>
              <a:t>3 (s)</a:t>
            </a:r>
            <a:r>
              <a:rPr lang="en-US" sz="3200" dirty="0" smtClean="0">
                <a:sym typeface="Wingdings" panose="05000000000000000000" pitchFamily="2" charset="2"/>
              </a:rPr>
              <a:t> +H</a:t>
            </a:r>
            <a:r>
              <a:rPr lang="en-US" sz="3200" baseline="-25000" dirty="0" smtClean="0">
                <a:sym typeface="Wingdings" panose="05000000000000000000" pitchFamily="2" charset="2"/>
              </a:rPr>
              <a:t>2</a:t>
            </a:r>
            <a:r>
              <a:rPr lang="en-US" sz="3200" dirty="0" smtClean="0">
                <a:sym typeface="Wingdings" panose="05000000000000000000" pitchFamily="2" charset="2"/>
              </a:rPr>
              <a:t>O </a:t>
            </a:r>
            <a:r>
              <a:rPr lang="en-US" sz="3200" baseline="-25000" dirty="0" smtClean="0">
                <a:sym typeface="Wingdings" panose="05000000000000000000" pitchFamily="2" charset="2"/>
              </a:rPr>
              <a:t>(l)</a:t>
            </a:r>
            <a:endParaRPr lang="en-US" sz="3200" dirty="0" smtClean="0">
              <a:sym typeface="Wingdings" panose="05000000000000000000" pitchFamily="2" charset="2"/>
            </a:endParaRPr>
          </a:p>
          <a:p>
            <a:r>
              <a:rPr lang="en-US" sz="3200" dirty="0" smtClean="0">
                <a:sym typeface="Wingdings" panose="05000000000000000000" pitchFamily="2" charset="2"/>
              </a:rPr>
              <a:t>On passing excess carbon dioxide the milkiness disappear due to the formation of soluble calcium bicarbonate</a:t>
            </a:r>
          </a:p>
          <a:p>
            <a:r>
              <a:rPr lang="en-US" sz="3200" dirty="0" smtClean="0"/>
              <a:t>CaCO</a:t>
            </a:r>
            <a:r>
              <a:rPr lang="en-US" sz="3200" baseline="-25000" dirty="0" smtClean="0"/>
              <a:t>3</a:t>
            </a:r>
            <a:r>
              <a:rPr lang="en-US" sz="3200" baseline="-25000" dirty="0" smtClean="0">
                <a:sym typeface="Wingdings" panose="05000000000000000000" pitchFamily="2" charset="2"/>
              </a:rPr>
              <a:t> (s)</a:t>
            </a:r>
            <a:r>
              <a:rPr lang="en-US" sz="3200" dirty="0" smtClean="0"/>
              <a:t> +</a:t>
            </a:r>
            <a:r>
              <a:rPr lang="en-US" sz="3200" dirty="0" smtClean="0">
                <a:sym typeface="Wingdings" panose="05000000000000000000" pitchFamily="2" charset="2"/>
              </a:rPr>
              <a:t> H</a:t>
            </a:r>
            <a:r>
              <a:rPr lang="en-US" sz="3200" baseline="-25000" dirty="0" smtClean="0">
                <a:sym typeface="Wingdings" panose="05000000000000000000" pitchFamily="2" charset="2"/>
              </a:rPr>
              <a:t>2</a:t>
            </a:r>
            <a:r>
              <a:rPr lang="en-US" sz="3200" dirty="0" smtClean="0">
                <a:sym typeface="Wingdings" panose="05000000000000000000" pitchFamily="2" charset="2"/>
              </a:rPr>
              <a:t>O </a:t>
            </a:r>
            <a:r>
              <a:rPr lang="en-US" sz="3200" baseline="-25000" dirty="0" smtClean="0">
                <a:sym typeface="Wingdings" panose="05000000000000000000" pitchFamily="2" charset="2"/>
              </a:rPr>
              <a:t>(l) </a:t>
            </a:r>
            <a:r>
              <a:rPr lang="en-US" sz="3200" dirty="0" smtClean="0"/>
              <a:t>+ CO</a:t>
            </a:r>
            <a:r>
              <a:rPr lang="en-US" sz="3200" baseline="-25000" dirty="0" smtClean="0">
                <a:sym typeface="Wingdings" panose="05000000000000000000" pitchFamily="2" charset="2"/>
              </a:rPr>
              <a:t>2 (g)</a:t>
            </a:r>
            <a:r>
              <a:rPr lang="en-US" sz="3200" dirty="0" smtClean="0"/>
              <a:t> -------------</a:t>
            </a:r>
            <a:r>
              <a:rPr lang="en-US" sz="3200" dirty="0" smtClean="0"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sym typeface="Wingdings" panose="05000000000000000000" pitchFamily="2" charset="2"/>
              </a:rPr>
              <a:t>Ca</a:t>
            </a:r>
            <a:r>
              <a:rPr lang="en-US" sz="3200" dirty="0" smtClean="0">
                <a:sym typeface="Wingdings" panose="05000000000000000000" pitchFamily="2" charset="2"/>
              </a:rPr>
              <a:t>(HCO</a:t>
            </a:r>
            <a:r>
              <a:rPr lang="en-US" sz="3200" baseline="-25000" dirty="0" smtClean="0">
                <a:sym typeface="Wingdings" panose="05000000000000000000" pitchFamily="2" charset="2"/>
              </a:rPr>
              <a:t>3</a:t>
            </a:r>
            <a:r>
              <a:rPr lang="en-US" sz="3200" dirty="0" smtClean="0">
                <a:sym typeface="Wingdings" panose="05000000000000000000" pitchFamily="2" charset="2"/>
              </a:rPr>
              <a:t>)</a:t>
            </a:r>
            <a:r>
              <a:rPr lang="en-US" sz="3200" baseline="-25000" dirty="0" smtClean="0">
                <a:sym typeface="Wingdings" panose="05000000000000000000" pitchFamily="2" charset="2"/>
              </a:rPr>
              <a:t>2 (</a:t>
            </a:r>
            <a:r>
              <a:rPr lang="en-US" sz="3200" baseline="-25000" dirty="0" err="1" smtClean="0">
                <a:sym typeface="Wingdings" panose="05000000000000000000" pitchFamily="2" charset="2"/>
              </a:rPr>
              <a:t>aq</a:t>
            </a:r>
            <a:r>
              <a:rPr lang="en-US" sz="3200" baseline="-25000" dirty="0" smtClean="0">
                <a:sym typeface="Wingdings" panose="05000000000000000000" pitchFamily="2" charset="2"/>
              </a:rPr>
              <a:t>)</a:t>
            </a:r>
            <a:r>
              <a:rPr lang="en-US" sz="3200" dirty="0" smtClean="0">
                <a:sym typeface="Wingdings" panose="05000000000000000000" pitchFamily="2" charset="2"/>
              </a:rPr>
              <a:t> 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 smtClean="0">
                <a:sym typeface="Wingdings" panose="05000000000000000000" pitchFamily="2" charset="2"/>
              </a:rPr>
              <a:t>                                                                        (soluble in water)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359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617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acids and bases react with each other?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effect of an acid is nullified by a base and vice versa</a:t>
            </a:r>
          </a:p>
          <a:p>
            <a:r>
              <a:rPr lang="en-US" sz="3200" dirty="0" smtClean="0"/>
              <a:t>Acid and base react with each other to form salt and water. This reaction is called </a:t>
            </a:r>
            <a:r>
              <a:rPr lang="en-US" sz="3200" dirty="0" smtClean="0">
                <a:solidFill>
                  <a:srgbClr val="00B050"/>
                </a:solidFill>
              </a:rPr>
              <a:t>NEUTRALISATION REACTION</a:t>
            </a:r>
          </a:p>
          <a:p>
            <a:r>
              <a:rPr lang="en-US" sz="3200" dirty="0" smtClean="0"/>
              <a:t>Example  </a:t>
            </a:r>
            <a:r>
              <a:rPr lang="en-US" sz="3200" dirty="0" err="1" smtClean="0"/>
              <a:t>NaOH</a:t>
            </a:r>
            <a:r>
              <a:rPr lang="en-US" sz="3200" dirty="0" smtClean="0"/>
              <a:t> + </a:t>
            </a:r>
            <a:r>
              <a:rPr lang="en-US" sz="3200" dirty="0" err="1" smtClean="0"/>
              <a:t>HCl</a:t>
            </a:r>
            <a:r>
              <a:rPr lang="en-US" sz="3200" dirty="0" smtClean="0"/>
              <a:t> -------------</a:t>
            </a:r>
            <a:r>
              <a:rPr lang="en-US" sz="3200" dirty="0" smtClean="0"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sym typeface="Wingdings" panose="05000000000000000000" pitchFamily="2" charset="2"/>
              </a:rPr>
              <a:t>NaCl</a:t>
            </a:r>
            <a:r>
              <a:rPr lang="en-US" sz="3200" dirty="0" smtClean="0">
                <a:sym typeface="Wingdings" panose="05000000000000000000" pitchFamily="2" charset="2"/>
              </a:rPr>
              <a:t>  + H</a:t>
            </a:r>
            <a:r>
              <a:rPr lang="en-US" sz="3200" baseline="-25000" dirty="0" smtClean="0">
                <a:sym typeface="Wingdings" panose="05000000000000000000" pitchFamily="2" charset="2"/>
              </a:rPr>
              <a:t>2</a:t>
            </a:r>
            <a:r>
              <a:rPr lang="en-US" sz="3200" dirty="0" smtClean="0">
                <a:sym typeface="Wingdings" panose="05000000000000000000" pitchFamily="2" charset="2"/>
              </a:rPr>
              <a:t>O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smtClean="0">
                <a:sym typeface="Wingdings" panose="05000000000000000000" pitchFamily="2" charset="2"/>
              </a:rPr>
              <a:t>                  </a:t>
            </a:r>
            <a:r>
              <a:rPr lang="en-US" sz="3200" dirty="0" err="1" smtClean="0">
                <a:sym typeface="Wingdings" panose="05000000000000000000" pitchFamily="2" charset="2"/>
              </a:rPr>
              <a:t>Ca</a:t>
            </a:r>
            <a:r>
              <a:rPr lang="en-US" sz="3200" dirty="0" smtClean="0">
                <a:sym typeface="Wingdings" panose="05000000000000000000" pitchFamily="2" charset="2"/>
              </a:rPr>
              <a:t>(OH)</a:t>
            </a:r>
            <a:r>
              <a:rPr lang="en-US" sz="3200" baseline="-25000" dirty="0" smtClean="0">
                <a:sym typeface="Wingdings" panose="05000000000000000000" pitchFamily="2" charset="2"/>
              </a:rPr>
              <a:t>2</a:t>
            </a:r>
            <a:r>
              <a:rPr lang="en-US" sz="3200" dirty="0" smtClean="0">
                <a:sym typeface="Wingdings" panose="05000000000000000000" pitchFamily="2" charset="2"/>
              </a:rPr>
              <a:t> + H</a:t>
            </a:r>
            <a:r>
              <a:rPr lang="en-US" sz="3200" baseline="-25000" dirty="0" smtClean="0">
                <a:sym typeface="Wingdings" panose="05000000000000000000" pitchFamily="2" charset="2"/>
              </a:rPr>
              <a:t>2</a:t>
            </a:r>
            <a:r>
              <a:rPr lang="en-US" sz="3200" dirty="0" smtClean="0">
                <a:sym typeface="Wingdings" panose="05000000000000000000" pitchFamily="2" charset="2"/>
              </a:rPr>
              <a:t>SO</a:t>
            </a:r>
            <a:r>
              <a:rPr lang="en-US" sz="3200" baseline="-25000" dirty="0" smtClean="0">
                <a:sym typeface="Wingdings" panose="05000000000000000000" pitchFamily="2" charset="2"/>
              </a:rPr>
              <a:t>4</a:t>
            </a:r>
            <a:r>
              <a:rPr lang="en-US" sz="3200" dirty="0" smtClean="0">
                <a:sym typeface="Wingdings" panose="05000000000000000000" pitchFamily="2" charset="2"/>
              </a:rPr>
              <a:t> ------------ CaSO</a:t>
            </a:r>
            <a:r>
              <a:rPr lang="en-US" sz="3200" baseline="-25000" dirty="0" smtClean="0">
                <a:sym typeface="Wingdings" panose="05000000000000000000" pitchFamily="2" charset="2"/>
              </a:rPr>
              <a:t>4</a:t>
            </a:r>
            <a:r>
              <a:rPr lang="en-US" sz="3200" dirty="0" smtClean="0">
                <a:sym typeface="Wingdings" panose="05000000000000000000" pitchFamily="2" charset="2"/>
              </a:rPr>
              <a:t>  + 2 H</a:t>
            </a:r>
            <a:r>
              <a:rPr lang="en-US" sz="3200" baseline="-25000" dirty="0" smtClean="0">
                <a:sym typeface="Wingdings" panose="05000000000000000000" pitchFamily="2" charset="2"/>
              </a:rPr>
              <a:t>2</a:t>
            </a:r>
            <a:r>
              <a:rPr lang="en-US" sz="3200" dirty="0" smtClean="0">
                <a:sym typeface="Wingdings" panose="05000000000000000000" pitchFamily="2" charset="2"/>
              </a:rPr>
              <a:t>O</a:t>
            </a:r>
          </a:p>
          <a:p>
            <a:pPr marL="0" indent="0">
              <a:buNone/>
            </a:pPr>
            <a:r>
              <a:rPr lang="en-US" sz="3200" dirty="0" smtClean="0">
                <a:sym typeface="Wingdings" panose="05000000000000000000" pitchFamily="2" charset="2"/>
              </a:rPr>
              <a:t>General Equation:- </a:t>
            </a:r>
            <a:r>
              <a:rPr lang="en-US" sz="3200" dirty="0" smtClean="0">
                <a:solidFill>
                  <a:srgbClr val="00B050"/>
                </a:solidFill>
                <a:sym typeface="Wingdings" panose="05000000000000000000" pitchFamily="2" charset="2"/>
              </a:rPr>
              <a:t>Acid + Base ------------ Salt + Water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218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1364</Words>
  <Application>Microsoft Office PowerPoint</Application>
  <PresentationFormat>Custom</PresentationFormat>
  <Paragraphs>157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INTRODUCTION</vt:lpstr>
      <vt:lpstr> INDICATORS AND THEIR COLOUR CHANGES</vt:lpstr>
      <vt:lpstr>OLFACTORY INDICATORS</vt:lpstr>
      <vt:lpstr>How do acids and bases react with metals?       </vt:lpstr>
      <vt:lpstr>Hydrogen gas burns with a pop sound</vt:lpstr>
      <vt:lpstr>How do metal carbonates &amp; bicarbonates react with acids? </vt:lpstr>
      <vt:lpstr>Detection of carbon dioxide</vt:lpstr>
      <vt:lpstr>How do acids and bases react with each other?</vt:lpstr>
      <vt:lpstr>Reaction of metallic oxide with acids</vt:lpstr>
      <vt:lpstr>Reaction of non metallic oxides with base</vt:lpstr>
      <vt:lpstr>What do all acids  have in common?</vt:lpstr>
      <vt:lpstr>What have all bases in common?</vt:lpstr>
      <vt:lpstr>Dilution of acids</vt:lpstr>
      <vt:lpstr>pH scale</vt:lpstr>
      <vt:lpstr>Importance of pH in everyday life</vt:lpstr>
      <vt:lpstr>Slide 17</vt:lpstr>
      <vt:lpstr>Slide 18</vt:lpstr>
      <vt:lpstr>Some naturally occurring acids</vt:lpstr>
      <vt:lpstr>pH of salts</vt:lpstr>
      <vt:lpstr>Chemicals from common salt</vt:lpstr>
      <vt:lpstr>Sodium hydroxide (NaOH)</vt:lpstr>
      <vt:lpstr>Bleaching powder- calcium oxy chloride- CaOCl2</vt:lpstr>
      <vt:lpstr>Baking soda- sodium bicarbonate- NaHCO3</vt:lpstr>
      <vt:lpstr>Uses of baking soda</vt:lpstr>
      <vt:lpstr>Washing soda- Sodium carbonate deca hydrate                           Na2CO3 10 H2O</vt:lpstr>
      <vt:lpstr>Are the crystals of salts really dry?</vt:lpstr>
      <vt:lpstr>Plaster of Paris- Calcium sulphate hemihydrate -             CaSO4 1/2H2O or (CaSO4) 2H2O</vt:lpstr>
      <vt:lpstr>IMPORTANT LINKS FOR RESOURCE MATERIALS</vt:lpstr>
      <vt:lpstr>Assignment questions</vt:lpstr>
      <vt:lpstr>Slide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ACIDS, BASES AND SALTS</dc:title>
  <dc:creator>LIGI</dc:creator>
  <cp:lastModifiedBy>dell</cp:lastModifiedBy>
  <cp:revision>58</cp:revision>
  <dcterms:created xsi:type="dcterms:W3CDTF">2020-06-24T07:46:08Z</dcterms:created>
  <dcterms:modified xsi:type="dcterms:W3CDTF">2024-08-11T07:53:04Z</dcterms:modified>
</cp:coreProperties>
</file>